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43891200" cy="32918400"/>
  <p:notesSz cx="6858000" cy="9144000"/>
  <p:embeddedFontLst>
    <p:embeddedFont>
      <p:font typeface="Encode Sans" panose="020B0604020202020204" charset="0"/>
      <p:regular r:id="rId7"/>
      <p:bold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FBAE40"/>
          </p15:clr>
        </p15:guide>
        <p15:guide id="2" pos="27072" userDrawn="1">
          <p15:clr>
            <a:srgbClr val="FBAE40"/>
          </p15:clr>
        </p15:guide>
        <p15:guide id="3" pos="18624" userDrawn="1">
          <p15:clr>
            <a:srgbClr val="FBAE40"/>
          </p15:clr>
        </p15:guide>
        <p15:guide id="7" orient="horz" pos="19992">
          <p15:clr>
            <a:srgbClr val="FBAE40"/>
          </p15:clr>
        </p15:guide>
        <p15:guide id="8" userDrawn="1">
          <p15:clr>
            <a:srgbClr val="FBAE40"/>
          </p15:clr>
        </p15:guide>
        <p15:guide id="9" pos="27456" userDrawn="1">
          <p15:clr>
            <a:srgbClr val="FBAE40"/>
          </p15:clr>
        </p15:guide>
        <p15:guide id="10" orient="horz" pos="19104">
          <p15:clr>
            <a:srgbClr val="FBAE40"/>
          </p15:clr>
        </p15:guide>
        <p15:guide id="11" pos="4152" userDrawn="1">
          <p15:clr>
            <a:srgbClr val="A4A3A4"/>
          </p15:clr>
        </p15:guide>
        <p15:guide id="12" pos="22848" userDrawn="1">
          <p15:clr>
            <a:srgbClr val="A4A3A4"/>
          </p15:clr>
        </p15:guide>
        <p15:guide id="13" pos="24912" userDrawn="1">
          <p15:clr>
            <a:srgbClr val="A4A3A4"/>
          </p15:clr>
        </p15:guide>
        <p15:guide id="15" pos="8016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18" orient="horz" pos="1752" userDrawn="1">
          <p15:clr>
            <a:srgbClr val="A4A3A4"/>
          </p15:clr>
        </p15:guide>
        <p15:guide id="19" orient="horz" pos="8856" userDrawn="1">
          <p15:clr>
            <a:srgbClr val="A4A3A4"/>
          </p15:clr>
        </p15:guide>
        <p15:guide id="20" orient="horz" pos="696" userDrawn="1">
          <p15:clr>
            <a:srgbClr val="A4A3A4"/>
          </p15:clr>
        </p15:guide>
        <p15:guide id="21" orient="horz" pos="17448" userDrawn="1">
          <p15:clr>
            <a:srgbClr val="A4A3A4"/>
          </p15:clr>
        </p15:guide>
        <p15:guide id="22" orient="horz" pos="17856" userDrawn="1">
          <p15:clr>
            <a:srgbClr val="A4A3A4"/>
          </p15:clr>
        </p15:guide>
        <p15:guide id="23" orient="horz" pos="15816" userDrawn="1">
          <p15:clr>
            <a:srgbClr val="A4A3A4"/>
          </p15:clr>
        </p15:guide>
        <p15:guide id="25" orient="horz" pos="12552" userDrawn="1">
          <p15:clr>
            <a:srgbClr val="A4A3A4"/>
          </p15:clr>
        </p15:guide>
        <p15:guide id="27" pos="27600" userDrawn="1">
          <p15:clr>
            <a:srgbClr val="A4A3A4"/>
          </p15:clr>
        </p15:guide>
        <p15:guide id="28" orient="horz" pos="2856" userDrawn="1">
          <p15:clr>
            <a:srgbClr val="A4A3A4"/>
          </p15:clr>
        </p15:guide>
        <p15:guide id="29" orient="horz" pos="17592" userDrawn="1">
          <p15:clr>
            <a:srgbClr val="A4A3A4"/>
          </p15:clr>
        </p15:guide>
        <p15:guide id="30" orient="horz" pos="6696" userDrawn="1">
          <p15:clr>
            <a:srgbClr val="A4A3A4"/>
          </p15:clr>
        </p15:guide>
        <p15:guide id="31" orient="horz" pos="14448" userDrawn="1">
          <p15:clr>
            <a:srgbClr val="A4A3A4"/>
          </p15:clr>
        </p15:guide>
        <p15:guide id="33" pos="16344" userDrawn="1">
          <p15:clr>
            <a:srgbClr val="A4A3A4"/>
          </p15:clr>
        </p15:guide>
        <p15:guide id="34" orient="horz" pos="15696" userDrawn="1">
          <p15:clr>
            <a:srgbClr val="A4A3A4"/>
          </p15:clr>
        </p15:guide>
        <p15:guide id="35" pos="24504" userDrawn="1">
          <p15:clr>
            <a:srgbClr val="A4A3A4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9" roundtripDataSignature="AMtx7miEKT9ybrX/tIDvIny25CbfMC3d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209918-68DD-2214-1D97-5250C91F22DE}" v="33" dt="2024-05-22T20:47:40.878"/>
    <p1510:client id="{E03E4DC9-4E59-F4EC-456A-B02EEB792CA1}" v="38" dt="2024-05-22T21:08:45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112"/>
        <p:guide pos="27072"/>
        <p:guide pos="18624"/>
        <p:guide orient="horz" pos="19992"/>
        <p:guide/>
        <p:guide pos="27456"/>
        <p:guide orient="horz" pos="19104"/>
        <p:guide pos="4152"/>
        <p:guide pos="22848"/>
        <p:guide pos="24912"/>
        <p:guide pos="8016"/>
        <p:guide orient="horz"/>
        <p:guide orient="horz" pos="1752"/>
        <p:guide orient="horz" pos="8856"/>
        <p:guide orient="horz" pos="696"/>
        <p:guide orient="horz" pos="17448"/>
        <p:guide orient="horz" pos="17856"/>
        <p:guide orient="horz" pos="15816"/>
        <p:guide orient="horz" pos="12552"/>
        <p:guide pos="27600"/>
        <p:guide orient="horz" pos="2856"/>
        <p:guide orient="horz" pos="17592"/>
        <p:guide orient="horz" pos="6696"/>
        <p:guide orient="horz" pos="14448"/>
        <p:guide pos="16344"/>
        <p:guide orient="horz" pos="15696"/>
        <p:guide pos="2450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Y. Ham" userId="S::jham2417@uw.edu::f8b567a4-fd36-450a-85f3-b4a4c32c0936" providerId="AD" clId="Web-{E03E4DC9-4E59-F4EC-456A-B02EEB792CA1}"/>
    <pc:docChg chg="modSld">
      <pc:chgData name="Julie Y. Ham" userId="S::jham2417@uw.edu::f8b567a4-fd36-450a-85f3-b4a4c32c0936" providerId="AD" clId="Web-{E03E4DC9-4E59-F4EC-456A-B02EEB792CA1}" dt="2024-05-22T21:08:45.077" v="21" actId="1076"/>
      <pc:docMkLst>
        <pc:docMk/>
      </pc:docMkLst>
      <pc:sldChg chg="addSp delSp modSp">
        <pc:chgData name="Julie Y. Ham" userId="S::jham2417@uw.edu::f8b567a4-fd36-450a-85f3-b4a4c32c0936" providerId="AD" clId="Web-{E03E4DC9-4E59-F4EC-456A-B02EEB792CA1}" dt="2024-05-22T21:08:45.077" v="21" actId="1076"/>
        <pc:sldMkLst>
          <pc:docMk/>
          <pc:sldMk cId="0" sldId="258"/>
        </pc:sldMkLst>
        <pc:spChg chg="add del">
          <ac:chgData name="Julie Y. Ham" userId="S::jham2417@uw.edu::f8b567a4-fd36-450a-85f3-b4a4c32c0936" providerId="AD" clId="Web-{E03E4DC9-4E59-F4EC-456A-B02EEB792CA1}" dt="2024-05-22T21:07:42.122" v="1"/>
          <ac:spMkLst>
            <pc:docMk/>
            <pc:sldMk cId="0" sldId="258"/>
            <ac:spMk id="2" creationId="{7CEB9205-BAA3-0A66-2E29-B63B7E501EAC}"/>
          </ac:spMkLst>
        </pc:spChg>
        <pc:spChg chg="add mod">
          <ac:chgData name="Julie Y. Ham" userId="S::jham2417@uw.edu::f8b567a4-fd36-450a-85f3-b4a4c32c0936" providerId="AD" clId="Web-{E03E4DC9-4E59-F4EC-456A-B02EEB792CA1}" dt="2024-05-22T21:08:45.077" v="21" actId="1076"/>
          <ac:spMkLst>
            <pc:docMk/>
            <pc:sldMk cId="0" sldId="258"/>
            <ac:spMk id="7" creationId="{5FAC262F-149D-46C6-B876-5C6C4AD27521}"/>
          </ac:spMkLst>
        </pc:spChg>
      </pc:sldChg>
    </pc:docChg>
  </pc:docChgLst>
  <pc:docChgLst>
    <pc:chgData name="Julie Y. Ham" userId="S::jham2417@uw.edu::f8b567a4-fd36-450a-85f3-b4a4c32c0936" providerId="AD" clId="Web-{2F209918-68DD-2214-1D97-5250C91F22DE}"/>
    <pc:docChg chg="modSld">
      <pc:chgData name="Julie Y. Ham" userId="S::jham2417@uw.edu::f8b567a4-fd36-450a-85f3-b4a4c32c0936" providerId="AD" clId="Web-{2F209918-68DD-2214-1D97-5250C91F22DE}" dt="2024-05-22T20:47:40.878" v="25"/>
      <pc:docMkLst>
        <pc:docMk/>
      </pc:docMkLst>
      <pc:sldChg chg="addSp delSp modSp">
        <pc:chgData name="Julie Y. Ham" userId="S::jham2417@uw.edu::f8b567a4-fd36-450a-85f3-b4a4c32c0936" providerId="AD" clId="Web-{2F209918-68DD-2214-1D97-5250C91F22DE}" dt="2024-05-22T20:47:40.878" v="25"/>
        <pc:sldMkLst>
          <pc:docMk/>
          <pc:sldMk cId="0" sldId="258"/>
        </pc:sldMkLst>
        <pc:spChg chg="add del mod">
          <ac:chgData name="Julie Y. Ham" userId="S::jham2417@uw.edu::f8b567a4-fd36-450a-85f3-b4a4c32c0936" providerId="AD" clId="Web-{2F209918-68DD-2214-1D97-5250C91F22DE}" dt="2024-05-22T20:42:44.764" v="17"/>
          <ac:spMkLst>
            <pc:docMk/>
            <pc:sldMk cId="0" sldId="258"/>
            <ac:spMk id="2" creationId="{FA50CF4E-C711-9DB4-3047-FD9F89C075F3}"/>
          </ac:spMkLst>
        </pc:spChg>
        <pc:spChg chg="mod">
          <ac:chgData name="Julie Y. Ham" userId="S::jham2417@uw.edu::f8b567a4-fd36-450a-85f3-b4a4c32c0936" providerId="AD" clId="Web-{2F209918-68DD-2214-1D97-5250C91F22DE}" dt="2024-05-22T20:42:53.046" v="21" actId="20577"/>
          <ac:spMkLst>
            <pc:docMk/>
            <pc:sldMk cId="0" sldId="258"/>
            <ac:spMk id="5" creationId="{08540EC4-EC03-13AB-194C-78742C6BB103}"/>
          </ac:spMkLst>
        </pc:spChg>
        <pc:spChg chg="add del">
          <ac:chgData name="Julie Y. Ham" userId="S::jham2417@uw.edu::f8b567a4-fd36-450a-85f3-b4a4c32c0936" providerId="AD" clId="Web-{2F209918-68DD-2214-1D97-5250C91F22DE}" dt="2024-05-22T20:41:34.900" v="3"/>
          <ac:spMkLst>
            <pc:docMk/>
            <pc:sldMk cId="0" sldId="258"/>
            <ac:spMk id="7" creationId="{786CADFE-FD70-E3D7-7E67-4E687D9F5316}"/>
          </ac:spMkLst>
        </pc:spChg>
        <pc:spChg chg="add del mod">
          <ac:chgData name="Julie Y. Ham" userId="S::jham2417@uw.edu::f8b567a4-fd36-450a-85f3-b4a4c32c0936" providerId="AD" clId="Web-{2F209918-68DD-2214-1D97-5250C91F22DE}" dt="2024-05-22T20:42:43.920" v="16"/>
          <ac:spMkLst>
            <pc:docMk/>
            <pc:sldMk cId="0" sldId="258"/>
            <ac:spMk id="11" creationId="{31A05603-A351-2D70-417E-2F97D1C8C1C7}"/>
          </ac:spMkLst>
        </pc:spChg>
        <pc:picChg chg="add del mod">
          <ac:chgData name="Julie Y. Ham" userId="S::jham2417@uw.edu::f8b567a4-fd36-450a-85f3-b4a4c32c0936" providerId="AD" clId="Web-{2F209918-68DD-2214-1D97-5250C91F22DE}" dt="2024-05-22T20:47:40.878" v="25"/>
          <ac:picMkLst>
            <pc:docMk/>
            <pc:sldMk cId="0" sldId="258"/>
            <ac:picMk id="13" creationId="{A71A133F-8E3E-EEED-757F-2577D5594DDF}"/>
          </ac:picMkLst>
        </pc:picChg>
        <pc:picChg chg="mod">
          <ac:chgData name="Julie Y. Ham" userId="S::jham2417@uw.edu::f8b567a4-fd36-450a-85f3-b4a4c32c0936" providerId="AD" clId="Web-{2F209918-68DD-2214-1D97-5250C91F22DE}" dt="2024-05-22T20:42:12.106" v="7" actId="1076"/>
          <ac:picMkLst>
            <pc:docMk/>
            <pc:sldMk cId="0" sldId="258"/>
            <ac:picMk id="20" creationId="{57CAB26E-0759-78CA-2A8F-91CF9D2FA8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339c885a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24339c885ab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Horizontal Version</a:t>
            </a:r>
            <a:endParaRPr/>
          </a:p>
        </p:txBody>
      </p:sp>
      <p:sp>
        <p:nvSpPr>
          <p:cNvPr id="78" name="Google Shape;78;g24339c885ab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/>
          <p:nvPr/>
        </p:nvSpPr>
        <p:spPr>
          <a:xfrm>
            <a:off x="0" y="0"/>
            <a:ext cx="43891200" cy="5943600"/>
          </a:xfrm>
          <a:prstGeom prst="rect">
            <a:avLst/>
          </a:prstGeom>
          <a:solidFill>
            <a:srgbClr val="33006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7"/>
          <p:cNvSpPr/>
          <p:nvPr/>
        </p:nvSpPr>
        <p:spPr>
          <a:xfrm>
            <a:off x="0" y="29260800"/>
            <a:ext cx="43891200" cy="36576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7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03200" y="31042708"/>
            <a:ext cx="5588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7"/>
          <p:cNvPicPr preferRelativeResize="0"/>
          <p:nvPr/>
        </p:nvPicPr>
        <p:blipFill rotWithShape="1">
          <a:blip r:embed="rId3">
            <a:alphaModFix/>
          </a:blip>
          <a:srcRect r="86322"/>
          <a:stretch/>
        </p:blipFill>
        <p:spPr>
          <a:xfrm>
            <a:off x="-101601" y="1070649"/>
            <a:ext cx="6021138" cy="381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7600" y="29972000"/>
            <a:ext cx="7485763" cy="21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/>
          <p:nvPr/>
        </p:nvSpPr>
        <p:spPr>
          <a:xfrm>
            <a:off x="0" y="0"/>
            <a:ext cx="43891200" cy="5943600"/>
          </a:xfrm>
          <a:prstGeom prst="rect">
            <a:avLst/>
          </a:prstGeom>
          <a:solidFill>
            <a:srgbClr val="33006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0" y="29260800"/>
            <a:ext cx="43891200" cy="36576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8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03200" y="31042708"/>
            <a:ext cx="5588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1601" y="1070649"/>
            <a:ext cx="44019216" cy="38133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8"/>
          <p:cNvSpPr txBox="1"/>
          <p:nvPr/>
        </p:nvSpPr>
        <p:spPr>
          <a:xfrm>
            <a:off x="38912800" y="1231900"/>
            <a:ext cx="4978400" cy="335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00"/>
              <a:buFont typeface="Arial"/>
              <a:buNone/>
            </a:pPr>
            <a:r>
              <a:rPr lang="en-US" sz="21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7600" y="29972000"/>
            <a:ext cx="7485763" cy="21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CBE17B14-EF60-8FCA-F778-82C5C4E5BB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5865" y="611204"/>
            <a:ext cx="5635335" cy="4564959"/>
          </a:xfrm>
          <a:prstGeom prst="rect">
            <a:avLst/>
          </a:prstGeom>
        </p:spPr>
      </p:pic>
      <p:sp>
        <p:nvSpPr>
          <p:cNvPr id="80" name="Google Shape;80;g24339c885ab_0_9"/>
          <p:cNvSpPr txBox="1"/>
          <p:nvPr/>
        </p:nvSpPr>
        <p:spPr>
          <a:xfrm>
            <a:off x="6591300" y="1446217"/>
            <a:ext cx="309099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0" b="1">
                <a:solidFill>
                  <a:schemeClr val="lt1"/>
                </a:solidFill>
                <a:latin typeface="Encode Sans"/>
              </a:rPr>
              <a:t>JETRACER SOCCER LEAGUE</a:t>
            </a:r>
            <a:endParaRPr lang="en-US" sz="9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1" name="Google Shape;81;g24339c885ab_0_9"/>
          <p:cNvSpPr txBox="1"/>
          <p:nvPr/>
        </p:nvSpPr>
        <p:spPr>
          <a:xfrm>
            <a:off x="6577781" y="3944040"/>
            <a:ext cx="3269770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4200"/>
            </a:pPr>
            <a:r>
              <a:rPr lang="en-US" sz="4200" b="1" i="0" u="none" strike="noStrike" cap="none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STUDENTS:</a:t>
            </a:r>
            <a:r>
              <a:rPr lang="en-US" sz="4200" b="1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 JAROD MARSHEL, ARJUN SIMHA, K GUPTA, COOPER RITTER, </a:t>
            </a:r>
            <a:endParaRPr lang="en-US" sz="3500" b="1">
              <a:solidFill>
                <a:srgbClr val="B7A57A"/>
              </a:solidFill>
              <a:ea typeface="Encode Sans"/>
              <a:sym typeface="Encode Sans"/>
            </a:endParaRPr>
          </a:p>
          <a:p>
            <a:pPr>
              <a:buSzPts val="4200"/>
            </a:pPr>
            <a:r>
              <a:rPr lang="en-US" sz="4200" b="1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CASEY RITTENHOUSE, JULIE HAM, MASON KANG</a:t>
            </a:r>
            <a:endParaRPr lang="en-US" sz="3500" b="1" i="0" u="none" strike="noStrike" cap="none">
              <a:solidFill>
                <a:srgbClr val="B7A57A"/>
              </a:solidFill>
              <a:latin typeface="Encode Sans"/>
            </a:endParaRPr>
          </a:p>
        </p:txBody>
      </p:sp>
      <p:sp>
        <p:nvSpPr>
          <p:cNvPr id="82" name="Google Shape;82;g24339c885ab_0_9"/>
          <p:cNvSpPr txBox="1"/>
          <p:nvPr/>
        </p:nvSpPr>
        <p:spPr>
          <a:xfrm>
            <a:off x="10477252" y="30534278"/>
            <a:ext cx="27827365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SzPts val="4200"/>
            </a:pP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ADVISERS:</a:t>
            </a:r>
            <a:r>
              <a:rPr lang="en-US" sz="42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 Dalton Smith</a:t>
            </a:r>
            <a:r>
              <a:rPr lang="en-US" sz="4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, </a:t>
            </a:r>
            <a:r>
              <a:rPr lang="en-US" sz="42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Pete </a:t>
            </a:r>
            <a:r>
              <a:rPr lang="en-US" sz="4200" b="1" err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Sulcs</a:t>
            </a:r>
            <a:r>
              <a:rPr lang="en-US" sz="42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, James Waltner, Prof. John Raiti, Amisha Somaiya</a:t>
            </a:r>
            <a:endParaRPr lang="en-US" sz="4200" b="1" i="0" u="none" strike="noStrike" cap="none">
              <a:solidFill>
                <a:schemeClr val="lt1"/>
              </a:solidFill>
              <a:latin typeface="Encode Sans"/>
            </a:endParaRPr>
          </a:p>
        </p:txBody>
      </p:sp>
      <p:sp>
        <p:nvSpPr>
          <p:cNvPr id="5" name="Google Shape;43;g24339c885ab_3_7">
            <a:extLst>
              <a:ext uri="{FF2B5EF4-FFF2-40B4-BE49-F238E27FC236}">
                <a16:creationId xmlns:a16="http://schemas.microsoft.com/office/drawing/2014/main" id="{08540EC4-EC03-13AB-194C-78742C6BB1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4536" y="8050660"/>
            <a:ext cx="13391062" cy="2205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342900" indent="-342900">
              <a:lnSpc>
                <a:spcPct val="110000"/>
              </a:lnSpc>
              <a:buClr>
                <a:schemeClr val="dk2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Construct </a:t>
            </a:r>
            <a:r>
              <a:rPr lang="en-US" sz="2500" err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JetRacer</a:t>
            </a: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cars to compete </a:t>
            </a:r>
            <a:r>
              <a:rPr lang="en-US" sz="2500" b="0" i="0" u="none" strike="noStrike" cap="none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autonomous 2v2 soccer</a:t>
            </a:r>
            <a:r>
              <a:rPr lang="en-US" sz="2500" b="0" i="0" u="none" strike="noStrike" cap="none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400" b="0" i="0" u="none" strike="noStrike" cap="none">
              <a:solidFill>
                <a:schemeClr val="bg2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10000"/>
              </a:lnSpc>
              <a:buClr>
                <a:schemeClr val="dk2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Incorporate a new sensor suite </a:t>
            </a:r>
            <a:r>
              <a:rPr lang="en-US" sz="2500" b="0" i="0" u="none" strike="noStrike" cap="none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to </a:t>
            </a: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enhance car capabilities and situational awareness.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indent="-342900">
              <a:lnSpc>
                <a:spcPct val="110000"/>
              </a:lnSpc>
              <a:buClr>
                <a:schemeClr val="dk2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Demonstrate </a:t>
            </a:r>
            <a:r>
              <a:rPr lang="en-US" sz="2500" b="0" i="0" u="none" strike="noStrike" cap="none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 </a:t>
            </a: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ability to score goals by dribbling and striking the ball in a controlled trajectory</a:t>
            </a:r>
            <a:r>
              <a:rPr lang="en-US" sz="2500" b="0" i="0" u="none" strike="noStrike" cap="none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.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chemeClr val="dk2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Enable cooperation </a:t>
            </a:r>
            <a:r>
              <a:rPr lang="en-US" sz="2500" b="0" i="0" u="none" strike="noStrike" cap="none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with </a:t>
            </a: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allies to score goals and oppose foes trying to score</a:t>
            </a:r>
            <a:r>
              <a:rPr lang="en-US" sz="2500" b="0" i="0" u="none" strike="noStrike" cap="none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.</a:t>
            </a:r>
            <a:endParaRPr lang="en-US" sz="250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43;g24339c885ab_3_7">
            <a:extLst>
              <a:ext uri="{FF2B5EF4-FFF2-40B4-BE49-F238E27FC236}">
                <a16:creationId xmlns:a16="http://schemas.microsoft.com/office/drawing/2014/main" id="{DC3EC670-B7AD-7F16-B5CD-3D88393417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25982" y="11658600"/>
            <a:ext cx="6282436" cy="897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Jetson Orin Nano Developer Kit </a:t>
            </a: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 GB DDR5 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 TOPS 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1.5GHz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8" indent="-342900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ZED2 Stereo AI Camera</a:t>
            </a: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120° Wide-Angle FOV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 Depth/Spatial Object Sensing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Built-in IMU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8" indent="-342900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Tamiya TT-02 RC Chassis Kit</a:t>
            </a: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Mabuchi RS-540 Brushed Motor</a:t>
            </a: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Futaba S3004 Servo</a:t>
            </a: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7V 3000mAh </a:t>
            </a:r>
            <a:r>
              <a:rPr lang="en-US" sz="250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NiCd</a:t>
            </a: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Battery Pack</a:t>
            </a: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RS304 Receiver</a:t>
            </a: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T3PV FM Controller</a:t>
            </a:r>
          </a:p>
          <a:p>
            <a:pPr marL="342900" lvl="8" indent="-342900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PCA9685 Adafruit 16-Channel I2C Servo Driver</a:t>
            </a:r>
            <a:endParaRPr lang="en-US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8" indent="-342900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Pololu</a:t>
            </a: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4-Channel RC Servo Multiplexer</a:t>
            </a:r>
          </a:p>
          <a:p>
            <a:pPr marL="342900" lvl="8" indent="-342900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Miuzei</a:t>
            </a: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25kg High Torque Servo</a:t>
            </a:r>
          </a:p>
          <a:p>
            <a:pPr marL="342900" lvl="8" indent="-342900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Anker Nano 10,000mAh Portable Charger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4CBA8-170B-982D-5E08-B0C0F24A56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6072" t="3482" r="1518" b="5473"/>
          <a:stretch/>
        </p:blipFill>
        <p:spPr>
          <a:xfrm>
            <a:off x="7603774" y="11531600"/>
            <a:ext cx="6786713" cy="5368673"/>
          </a:xfrm>
          <a:prstGeom prst="rect">
            <a:avLst/>
          </a:prstGeom>
        </p:spPr>
      </p:pic>
      <p:pic>
        <p:nvPicPr>
          <p:cNvPr id="8" name="Picture 7" descr="A diagram of a computer chip&#10;&#10;Description automatically generated">
            <a:extLst>
              <a:ext uri="{FF2B5EF4-FFF2-40B4-BE49-F238E27FC236}">
                <a16:creationId xmlns:a16="http://schemas.microsoft.com/office/drawing/2014/main" id="{1ACBEF29-D4AE-B6C3-D832-A3A5D88A55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602" t="3732" r="43" b="6"/>
          <a:stretch/>
        </p:blipFill>
        <p:spPr>
          <a:xfrm>
            <a:off x="7587636" y="17704738"/>
            <a:ext cx="6744256" cy="3180730"/>
          </a:xfrm>
          <a:prstGeom prst="rect">
            <a:avLst/>
          </a:prstGeom>
        </p:spPr>
      </p:pic>
      <p:sp>
        <p:nvSpPr>
          <p:cNvPr id="9" name="Google Shape;43;g24339c885ab_3_7">
            <a:extLst>
              <a:ext uri="{FF2B5EF4-FFF2-40B4-BE49-F238E27FC236}">
                <a16:creationId xmlns:a16="http://schemas.microsoft.com/office/drawing/2014/main" id="{5839B453-4069-DC2A-D2F5-76B52E44E0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54545" y="8003894"/>
            <a:ext cx="13363875" cy="262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3865" indent="-443865">
              <a:lnSpc>
                <a:spcPct val="110000"/>
              </a:lnSpc>
              <a:buSzPts val="2500"/>
              <a:buFont typeface="Arial,Sans-Serif"/>
              <a:buChar char="•"/>
            </a:pPr>
            <a:r>
              <a:rPr lang="en-US" sz="2500" err="1">
                <a:solidFill>
                  <a:schemeClr val="dk2"/>
                </a:solidFill>
                <a:latin typeface="Open Sans"/>
                <a:ea typeface="Open Sans"/>
              </a:rPr>
              <a:t>Roboflow</a:t>
            </a:r>
            <a:r>
              <a:rPr lang="en-US" sz="2500">
                <a:solidFill>
                  <a:schemeClr val="dk2"/>
                </a:solidFill>
                <a:latin typeface="Open Sans"/>
                <a:ea typeface="Open Sans"/>
              </a:rPr>
              <a:t> computer vision software used to create image dataset.</a:t>
            </a: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</a:rPr>
              <a:t>Annotated over 1000 images of cars, ball, goals, and crosses for dataset.</a:t>
            </a:r>
            <a:endParaRPr lang="en-US" sz="250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YOLO object detection algorithm allows for smooth integration with ZED2 and ROS.</a:t>
            </a:r>
          </a:p>
          <a:p>
            <a:pPr marL="914400" lvl="1" indent="-387350">
              <a:lnSpc>
                <a:spcPct val="110000"/>
              </a:lnSpc>
              <a:buSzPts val="2500"/>
              <a:buFont typeface="Arial,Sans-Serif"/>
              <a:buChar char="○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Utilized YOLOv8 model to improve both detection accuracy and inference speed.</a:t>
            </a:r>
            <a:endParaRPr lang="en-US">
              <a:solidFill>
                <a:schemeClr val="dk2"/>
              </a:solidFill>
              <a:latin typeface="Open Sans"/>
            </a:endParaRP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Increased confidence rates of object detection by +20% compared to last year.</a:t>
            </a: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Achieves 30 FPS detection for 720p HD video stream.</a:t>
            </a:r>
          </a:p>
        </p:txBody>
      </p:sp>
      <p:sp>
        <p:nvSpPr>
          <p:cNvPr id="12" name="Google Shape;43;g24339c885ab_3_7">
            <a:extLst>
              <a:ext uri="{FF2B5EF4-FFF2-40B4-BE49-F238E27FC236}">
                <a16:creationId xmlns:a16="http://schemas.microsoft.com/office/drawing/2014/main" id="{3D975881-4BE8-5209-7BAB-E6AF3DD2C3B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8655" y="22950710"/>
            <a:ext cx="13370717" cy="17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Streamlined communication between distinct hardware and software processes using a ROS Noetic environment.</a:t>
            </a:r>
            <a:endParaRPr lang="en-US">
              <a:solidFill>
                <a:schemeClr val="dk2"/>
              </a:solidFill>
              <a:ea typeface="Open Sans"/>
            </a:endParaRP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The top-level </a:t>
            </a:r>
            <a:r>
              <a:rPr lang="en-US" sz="250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JetRacer</a:t>
            </a: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package uses the ZED2 ROS wrapper for object detection to determine strategy.</a:t>
            </a:r>
          </a:p>
        </p:txBody>
      </p:sp>
      <p:pic>
        <p:nvPicPr>
          <p:cNvPr id="18" name="Picture 17" descr="A group of kids playing with toy cars&#10;&#10;Description automatically generated">
            <a:extLst>
              <a:ext uri="{FF2B5EF4-FFF2-40B4-BE49-F238E27FC236}">
                <a16:creationId xmlns:a16="http://schemas.microsoft.com/office/drawing/2014/main" id="{3CE83E55-ABC0-7E1C-A1B8-C6403998F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/>
          <a:srcRect l="-72" t="24684" r="-87"/>
          <a:stretch/>
        </p:blipFill>
        <p:spPr>
          <a:xfrm>
            <a:off x="24612600" y="25485028"/>
            <a:ext cx="4041402" cy="2213672"/>
          </a:xfrm>
          <a:prstGeom prst="rect">
            <a:avLst/>
          </a:prstGeom>
        </p:spPr>
      </p:pic>
      <p:sp>
        <p:nvSpPr>
          <p:cNvPr id="30" name="Google Shape;43;g24339c885ab_3_7">
            <a:extLst>
              <a:ext uri="{FF2B5EF4-FFF2-40B4-BE49-F238E27FC236}">
                <a16:creationId xmlns:a16="http://schemas.microsoft.com/office/drawing/2014/main" id="{5C15E726-37DB-14F6-B02E-613A90C50B3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63662" y="25485028"/>
            <a:ext cx="9120338" cy="262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Constructed a brand new 20' x 15' soccer arena. </a:t>
            </a:r>
            <a:endParaRPr lang="en-US">
              <a:solidFill>
                <a:schemeClr val="dk2"/>
              </a:solidFill>
              <a:latin typeface="Open Sans"/>
              <a:cs typeface="Open Sans"/>
            </a:endParaRPr>
          </a:p>
          <a:p>
            <a:pPr marL="443865" indent="-443865">
              <a:lnSpc>
                <a:spcPct val="110000"/>
              </a:lnSpc>
              <a:buClr>
                <a:srgbClr val="44546A"/>
              </a:buClr>
              <a:buSzPts val="2500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Red and blue colored goals for object detection. </a:t>
            </a:r>
            <a:endParaRPr lang="en-US">
              <a:solidFill>
                <a:schemeClr val="dk2"/>
              </a:solidFill>
            </a:endParaRPr>
          </a:p>
          <a:p>
            <a:pPr marL="443865" indent="-443865">
              <a:lnSpc>
                <a:spcPct val="110000"/>
              </a:lnSpc>
              <a:buClr>
                <a:srgbClr val="44546A"/>
              </a:buClr>
              <a:buSzPts val="2500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Assembled using 3D printed brackets and foam board.</a:t>
            </a:r>
            <a:endParaRPr lang="en-US">
              <a:solidFill>
                <a:schemeClr val="dk2"/>
              </a:solidFill>
            </a:endParaRPr>
          </a:p>
          <a:p>
            <a:pPr marL="443865" indent="-443865">
              <a:lnSpc>
                <a:spcPct val="110000"/>
              </a:lnSpc>
              <a:buClr>
                <a:srgbClr val="44546A"/>
              </a:buClr>
              <a:buSzPts val="2500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Included cross symbols on the walls to assist with offensive and defensive soccer strategy. </a:t>
            </a:r>
          </a:p>
          <a:p>
            <a:pPr marL="443865" indent="-443865">
              <a:lnSpc>
                <a:spcPct val="110000"/>
              </a:lnSpc>
              <a:buClr>
                <a:srgbClr val="44546A"/>
              </a:buClr>
              <a:buSzPts val="2500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Match played with a size 1.5 black and white soccer ball.</a:t>
            </a:r>
          </a:p>
        </p:txBody>
      </p:sp>
      <p:sp>
        <p:nvSpPr>
          <p:cNvPr id="6" name="Google Shape;43;g24339c885ab_3_7">
            <a:extLst>
              <a:ext uri="{FF2B5EF4-FFF2-40B4-BE49-F238E27FC236}">
                <a16:creationId xmlns:a16="http://schemas.microsoft.com/office/drawing/2014/main" id="{FC5E52DB-73A1-CBA1-C303-050B0E3A9D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91968" y="8010425"/>
            <a:ext cx="6679232" cy="39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342900" indent="-342900">
              <a:buClr>
                <a:schemeClr val="dk2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</a:rPr>
              <a:t>The Strategy node allows for simple  node switching based on the environmental situation.</a:t>
            </a:r>
          </a:p>
          <a:p>
            <a:pPr marL="342900" indent="-342900">
              <a:buClr>
                <a:schemeClr val="dk2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</a:rPr>
              <a:t>The FSM within the Strategy node transitions states based on detected objects and position, triggering or stopping individual movement nodes.</a:t>
            </a:r>
          </a:p>
          <a:p>
            <a:pPr marL="342900" indent="-342900">
              <a:buClr>
                <a:schemeClr val="dk2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</a:rPr>
              <a:t>Each movement node uses CV information to determine proper trajectory and speed.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54E523-41CB-450A-C6F6-0E5C161CD1E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234645" y="10864049"/>
            <a:ext cx="6602356" cy="5404652"/>
            <a:chOff x="14171733" y="11215854"/>
            <a:chExt cx="7788009" cy="5175657"/>
          </a:xfrm>
        </p:grpSpPr>
        <p:pic>
          <p:nvPicPr>
            <p:cNvPr id="26" name="Picture 25" descr="A collage of images of a room&#10;&#10;Description automatically generated">
              <a:extLst>
                <a:ext uri="{FF2B5EF4-FFF2-40B4-BE49-F238E27FC236}">
                  <a16:creationId xmlns:a16="http://schemas.microsoft.com/office/drawing/2014/main" id="{98BA19B8-1476-62B4-6532-40CC685D958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8"/>
            <a:srcRect l="50116" t="71979" r="674" b="1319"/>
            <a:stretch/>
          </p:blipFill>
          <p:spPr>
            <a:xfrm>
              <a:off x="14178420" y="13776654"/>
              <a:ext cx="7781322" cy="2614857"/>
            </a:xfrm>
            <a:prstGeom prst="rect">
              <a:avLst/>
            </a:prstGeom>
          </p:spPr>
        </p:pic>
        <p:pic>
          <p:nvPicPr>
            <p:cNvPr id="14" name="Picture 13" descr="A collage of images of a room&#10;&#10;Description automatically generated">
              <a:extLst>
                <a:ext uri="{FF2B5EF4-FFF2-40B4-BE49-F238E27FC236}">
                  <a16:creationId xmlns:a16="http://schemas.microsoft.com/office/drawing/2014/main" id="{E1F47211-097F-8705-37C5-E24522B4489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8"/>
            <a:srcRect l="331" t="219" r="50547" b="77586"/>
            <a:stretch/>
          </p:blipFill>
          <p:spPr>
            <a:xfrm>
              <a:off x="14171733" y="11215854"/>
              <a:ext cx="7781322" cy="2425949"/>
            </a:xfrm>
            <a:prstGeom prst="rect">
              <a:avLst/>
            </a:prstGeom>
          </p:spPr>
        </p:pic>
      </p:grpSp>
      <p:sp>
        <p:nvSpPr>
          <p:cNvPr id="10" name="Google Shape;43;g24339c885ab_3_7">
            <a:extLst>
              <a:ext uri="{FF2B5EF4-FFF2-40B4-BE49-F238E27FC236}">
                <a16:creationId xmlns:a16="http://schemas.microsoft.com/office/drawing/2014/main" id="{F80CD76E-B89D-9F0F-BA7E-2C75A27EBA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74396" y="14291328"/>
            <a:ext cx="9701088" cy="686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3865" indent="-443865">
              <a:lnSpc>
                <a:spcPct val="110000"/>
              </a:lnSpc>
              <a:buFont typeface="Arial,Sans-Serif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</a:rPr>
              <a:t>Demonstrated working 1v1 soccer with autonomous </a:t>
            </a:r>
            <a:r>
              <a:rPr lang="en-US" sz="2500" err="1">
                <a:solidFill>
                  <a:schemeClr val="bg2"/>
                </a:solidFill>
                <a:latin typeface="Open Sans"/>
                <a:ea typeface="Open Sans"/>
              </a:rPr>
              <a:t>JetRacer</a:t>
            </a:r>
            <a:r>
              <a:rPr lang="en-US" sz="2500">
                <a:solidFill>
                  <a:schemeClr val="bg2"/>
                </a:solidFill>
                <a:latin typeface="Open Sans"/>
                <a:ea typeface="Open Sans"/>
              </a:rPr>
              <a:t> agents. </a:t>
            </a:r>
            <a:endParaRPr lang="en-US">
              <a:solidFill>
                <a:schemeClr val="bg2"/>
              </a:solidFill>
              <a:ea typeface="Open Sans"/>
            </a:endParaRPr>
          </a:p>
          <a:p>
            <a:pPr marL="443865" lvl="6" indent="-443865">
              <a:lnSpc>
                <a:spcPct val="110000"/>
              </a:lnSpc>
              <a:buFont typeface="Arial,Sans-Serif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Improved sensor suite with ZED2 AI stereo camera. </a:t>
            </a:r>
            <a:endParaRPr lang="en-US" sz="2500">
              <a:solidFill>
                <a:schemeClr val="bg2"/>
              </a:solidFill>
              <a:ea typeface="Open Sans"/>
            </a:endParaRPr>
          </a:p>
          <a:p>
            <a:pPr marL="914400" lvl="1" indent="-387350">
              <a:lnSpc>
                <a:spcPct val="110000"/>
              </a:lnSpc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Enhanced object detection confidence using a new dataset. </a:t>
            </a:r>
            <a:endParaRPr lang="en-US">
              <a:solidFill>
                <a:schemeClr val="bg2"/>
              </a:solidFill>
              <a:ea typeface="Open Sans"/>
            </a:endParaRPr>
          </a:p>
          <a:p>
            <a:pPr marL="914400" lvl="1" indent="-387350">
              <a:lnSpc>
                <a:spcPct val="110000"/>
              </a:lnSpc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Implemented depth sensing and positional tracking. </a:t>
            </a:r>
            <a:endParaRPr lang="en-US">
              <a:solidFill>
                <a:schemeClr val="bg2"/>
              </a:solidFill>
              <a:ea typeface="Open Sans"/>
            </a:endParaRPr>
          </a:p>
          <a:p>
            <a:pPr marL="914400" lvl="1" indent="-387350">
              <a:lnSpc>
                <a:spcPct val="110000"/>
              </a:lnSpc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Increased perception capabilities using a swiveling servo camera mount. </a:t>
            </a:r>
            <a:endParaRPr lang="en-US">
              <a:solidFill>
                <a:schemeClr val="bg2"/>
              </a:solidFill>
            </a:endParaRPr>
          </a:p>
          <a:p>
            <a:pPr marL="443865" lvl="6" indent="-443865">
              <a:lnSpc>
                <a:spcPct val="110000"/>
              </a:lnSpc>
              <a:buFont typeface="Arial,Sans-Serif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Created a more robust control strategy using a custom ROS Noetic package. </a:t>
            </a:r>
            <a:endParaRPr lang="en-US" sz="2500">
              <a:solidFill>
                <a:schemeClr val="bg2"/>
              </a:solidFill>
              <a:ea typeface="Open Sans"/>
            </a:endParaRPr>
          </a:p>
          <a:p>
            <a:pPr marL="914400" lvl="1" indent="-387350">
              <a:lnSpc>
                <a:spcPct val="110000"/>
              </a:lnSpc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Strategy FSM for offense and defense node switching. </a:t>
            </a:r>
            <a:endParaRPr lang="en-US">
              <a:solidFill>
                <a:schemeClr val="bg2"/>
              </a:solidFill>
              <a:ea typeface="Open Sans"/>
            </a:endParaRPr>
          </a:p>
          <a:p>
            <a:pPr marL="914400" lvl="1" indent="-387350">
              <a:lnSpc>
                <a:spcPct val="110000"/>
              </a:lnSpc>
              <a:buFont typeface="Arial,Sans-Serif"/>
              <a:buChar char="○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Flexible structure optimized for smooth future integrations. </a:t>
            </a:r>
            <a:endParaRPr lang="en-US">
              <a:solidFill>
                <a:schemeClr val="bg2"/>
              </a:solidFill>
            </a:endParaRPr>
          </a:p>
          <a:p>
            <a:pPr marL="443865" lvl="6" indent="-443865">
              <a:lnSpc>
                <a:spcPct val="110000"/>
              </a:lnSpc>
              <a:buFont typeface="Arial,Sans-Serif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Upgraded </a:t>
            </a:r>
            <a:r>
              <a:rPr lang="en-US" sz="2500" err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JetRacer</a:t>
            </a: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 car hardware and mounts. </a:t>
            </a:r>
            <a:endParaRPr lang="en-US">
              <a:solidFill>
                <a:schemeClr val="bg2"/>
              </a:solidFill>
            </a:endParaRPr>
          </a:p>
          <a:p>
            <a:pPr marL="443865" lvl="6" indent="-443865">
              <a:lnSpc>
                <a:spcPct val="110000"/>
              </a:lnSpc>
              <a:buFont typeface="Arial,Sans-Serif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Constructed a new soccer field.</a:t>
            </a:r>
            <a:endParaRPr lang="en-US">
              <a:solidFill>
                <a:schemeClr val="bg2"/>
              </a:solidFill>
            </a:endParaRPr>
          </a:p>
          <a:p>
            <a:pPr marL="443865" lvl="6" indent="-443865">
              <a:lnSpc>
                <a:spcPct val="110000"/>
              </a:lnSpc>
              <a:buFont typeface="Arial,Sans-Serif"/>
              <a:buChar char="•"/>
            </a:pPr>
            <a:r>
              <a:rPr lang="en-US" sz="25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Provided detailed documentation for future years.</a:t>
            </a:r>
          </a:p>
        </p:txBody>
      </p:sp>
      <p:sp>
        <p:nvSpPr>
          <p:cNvPr id="29" name="Google Shape;43;g24339c885ab_3_7">
            <a:extLst>
              <a:ext uri="{FF2B5EF4-FFF2-40B4-BE49-F238E27FC236}">
                <a16:creationId xmlns:a16="http://schemas.microsoft.com/office/drawing/2014/main" id="{D2043907-AEDB-21D7-992C-358036A6844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581830" y="22965189"/>
            <a:ext cx="13382272" cy="536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>
              <a:lnSpc>
                <a:spcPct val="110000"/>
              </a:lnSpc>
              <a:buSzPts val="2500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Work:</a:t>
            </a:r>
            <a:endParaRPr lang="en-US" sz="2500" u="sng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4" indent="-457200">
              <a:lnSpc>
                <a:spcPct val="110000"/>
              </a:lnSpc>
              <a:buSzPts val="2500"/>
              <a:buFont typeface="Arial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Purchase hardware to construct additional cars.</a:t>
            </a:r>
          </a:p>
          <a:p>
            <a:pPr marL="457200" lvl="4" indent="-457200">
              <a:lnSpc>
                <a:spcPct val="110000"/>
              </a:lnSpc>
              <a:buSzPts val="2500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Utilize more ZED2 built-in capabilities.</a:t>
            </a:r>
          </a:p>
          <a:p>
            <a:pPr marL="457200" lvl="4" indent="-457200">
              <a:lnSpc>
                <a:spcPct val="110000"/>
              </a:lnSpc>
              <a:buSzPts val="2500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 strategy to include more environmental scenarios.</a:t>
            </a:r>
          </a:p>
          <a:p>
            <a:pPr marL="457200" lvl="4" indent="-457200">
              <a:lnSpc>
                <a:spcPct val="110000"/>
              </a:lnSpc>
              <a:buSzPts val="2500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Decrease object detection latency.</a:t>
            </a:r>
          </a:p>
          <a:p>
            <a:pPr marL="457200" lvl="4" indent="-457200">
              <a:lnSpc>
                <a:spcPct val="110000"/>
              </a:lnSpc>
              <a:buSzPts val="2500"/>
              <a:buChar char="•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 additional sensors, such as motor encoders, to supplement ZED2 IMU.</a:t>
            </a:r>
          </a:p>
          <a:p>
            <a:pPr marL="457200" lvl="4" indent="-457200">
              <a:lnSpc>
                <a:spcPct val="110000"/>
              </a:lnSpc>
              <a:buSzPts val="2500"/>
              <a:buChar char="•"/>
            </a:pPr>
            <a:r>
              <a:rPr lang="en-US" sz="250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reinforcement learning in a simulation environment to train agents.</a:t>
            </a:r>
          </a:p>
          <a:p>
            <a:pPr lvl="4">
              <a:buSzPts val="2500"/>
            </a:pPr>
            <a:endParaRPr lang="en-US" sz="250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4">
              <a:buSzPts val="2500"/>
            </a:pPr>
            <a:r>
              <a:rPr lang="en-US" sz="25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References:</a:t>
            </a:r>
          </a:p>
          <a:p>
            <a:r>
              <a:rPr lang="en-US" sz="2500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   “NVIDIA-AI-IOT/</a:t>
            </a:r>
            <a:r>
              <a:rPr lang="en-US" sz="2500" err="1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jetracer</a:t>
            </a:r>
            <a:r>
              <a:rPr lang="en-US" sz="2500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,” GitHub, Apr. 23, 2021. https://github.com/NVIDIA-AI-</a:t>
            </a:r>
            <a:endParaRPr lang="en-US" sz="250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500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  IOT/</a:t>
            </a:r>
            <a:r>
              <a:rPr lang="en-US" sz="2500" err="1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jetracer</a:t>
            </a:r>
            <a:r>
              <a:rPr lang="en-US" sz="2500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(accessed May 17, 2024).</a:t>
            </a:r>
            <a:endParaRPr lang="en-US" sz="250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500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   B. L. M. de Oliveira, “</a:t>
            </a:r>
            <a:r>
              <a:rPr lang="en-US" sz="2500" err="1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bryanoliveira</a:t>
            </a:r>
            <a:r>
              <a:rPr lang="en-US" sz="2500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/soccer-twos-env,” GitHub, Apr. 12, 2024. </a:t>
            </a:r>
            <a:endParaRPr lang="en-US" sz="250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500">
                <a:solidFill>
                  <a:schemeClr val="bg2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  https://github.com/bryanoliveira/soccer-twos-env (accessed May 17, 2024).</a:t>
            </a:r>
            <a:endParaRPr lang="en-US" sz="250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2" name="Picture 31" descr="A diagram of a football goal&#10;&#10;Description automatically generated">
            <a:extLst>
              <a:ext uri="{FF2B5EF4-FFF2-40B4-BE49-F238E27FC236}">
                <a16:creationId xmlns:a16="http://schemas.microsoft.com/office/drawing/2014/main" id="{DBC3CFB6-FA14-8FA4-24CF-BDF753C7F6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9"/>
          <a:srcRect l="6453" t="2664" r="4167" b="2431"/>
          <a:stretch/>
        </p:blipFill>
        <p:spPr>
          <a:xfrm>
            <a:off x="36196348" y="7904437"/>
            <a:ext cx="6935298" cy="4537067"/>
          </a:xfrm>
          <a:prstGeom prst="rect">
            <a:avLst/>
          </a:prstGeom>
        </p:spPr>
      </p:pic>
      <p:pic>
        <p:nvPicPr>
          <p:cNvPr id="23" name="Picture 22" descr="A screenshot of a computer">
            <a:extLst>
              <a:ext uri="{FF2B5EF4-FFF2-40B4-BE49-F238E27FC236}">
                <a16:creationId xmlns:a16="http://schemas.microsoft.com/office/drawing/2014/main" id="{1D9C3ACF-1C9E-D350-9E9B-F06685CB80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0"/>
          <a:srcRect l="23526" t="5806" r="28172" b="2349"/>
          <a:stretch/>
        </p:blipFill>
        <p:spPr>
          <a:xfrm>
            <a:off x="25266914" y="19889759"/>
            <a:ext cx="3397612" cy="3585511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23F54852-3B44-8F44-065B-B8AEF2F66E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1"/>
          <a:srcRect l="9705" t="15906" r="2706" b="17398"/>
          <a:stretch/>
        </p:blipFill>
        <p:spPr>
          <a:xfrm>
            <a:off x="15240000" y="19898005"/>
            <a:ext cx="9791699" cy="3577265"/>
          </a:xfrm>
          <a:prstGeom prst="rect">
            <a:avLst/>
          </a:prstGeom>
        </p:spPr>
      </p:pic>
      <p:sp>
        <p:nvSpPr>
          <p:cNvPr id="31" name="Google Shape;43;g24339c885ab_3_7">
            <a:extLst>
              <a:ext uri="{FF2B5EF4-FFF2-40B4-BE49-F238E27FC236}">
                <a16:creationId xmlns:a16="http://schemas.microsoft.com/office/drawing/2014/main" id="{4794EBFA-4DF0-E9A9-3E66-E810C7F7FE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38350" y="18283328"/>
            <a:ext cx="13415651" cy="17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Overlays detected objects bounding boxes over 3D point cloud for accurate object depth estimation and positional tracking.</a:t>
            </a: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Achieves a median error of 0.914% for depth measurements less than 5m.</a:t>
            </a:r>
            <a:endParaRPr lang="en-US" sz="2500">
              <a:solidFill>
                <a:schemeClr val="dk2"/>
              </a:solidFill>
              <a:latin typeface="Open Sans"/>
              <a:ea typeface="Open Sans"/>
            </a:endParaRPr>
          </a:p>
          <a:p>
            <a:pPr>
              <a:lnSpc>
                <a:spcPct val="110000"/>
              </a:lnSpc>
              <a:buSzPts val="2500"/>
            </a:pPr>
            <a:endParaRPr lang="en-US" sz="2500">
              <a:solidFill>
                <a:schemeClr val="dk2"/>
              </a:solidFill>
              <a:latin typeface="Open Sans"/>
              <a:ea typeface="Open Sans"/>
            </a:endParaRPr>
          </a:p>
        </p:txBody>
      </p:sp>
      <p:pic>
        <p:nvPicPr>
          <p:cNvPr id="33" name="Picture 32" descr="A qr code with black squares&#10;&#10;Description automatically generated">
            <a:extLst>
              <a:ext uri="{FF2B5EF4-FFF2-40B4-BE49-F238E27FC236}">
                <a16:creationId xmlns:a16="http://schemas.microsoft.com/office/drawing/2014/main" id="{7FEFEE6C-DA05-C3B2-E2D6-C766DA33A5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2"/>
          <a:srcRect l="2551" t="3921" r="5574" b="3704"/>
          <a:stretch/>
        </p:blipFill>
        <p:spPr>
          <a:xfrm>
            <a:off x="39564650" y="16133686"/>
            <a:ext cx="3428375" cy="358590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15B8E21-86BB-D88B-C015-3783892E74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27185" y="17113393"/>
            <a:ext cx="67025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 1. Hardware CAD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F2B0B-5D17-430C-52BB-82D3CFBBB9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32697" y="21084496"/>
            <a:ext cx="66929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Fig 2. Wiring Diagram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2799D9-1B56-FB61-5C4C-7C7CFD18F7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34645" y="23709378"/>
            <a:ext cx="97771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Fig 6. Positional Tracking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1EB0EC-C669-F447-DE10-31148FFE3716}"/>
              </a:ext>
            </a:extLst>
          </p:cNvPr>
          <p:cNvSpPr txBox="1">
            <a:spLocks/>
          </p:cNvSpPr>
          <p:nvPr/>
        </p:nvSpPr>
        <p:spPr>
          <a:xfrm>
            <a:off x="25266914" y="23597084"/>
            <a:ext cx="33870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Fig 7. 3D Point Cloud of Detected Objects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7450B1-468E-0EE5-FBB8-CC3E4CE5D5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287426" y="12507613"/>
            <a:ext cx="6689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Fig 9. Strategy Finite State Machine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10E42F-2153-F2D6-2A49-A35AE16928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63662" y="16488981"/>
            <a:ext cx="65676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Fig 4. Object Detection Validation Dataset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294A6E-D41C-4258-036C-79A4E0D2A0B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079894" y="16500163"/>
            <a:ext cx="65676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Fig 5. Confusion Matrix of Test Data</a:t>
            </a:r>
          </a:p>
        </p:txBody>
      </p:sp>
      <p:pic>
        <p:nvPicPr>
          <p:cNvPr id="46" name="Picture 45" descr="A diagram of a strategy&#10;&#10;Description automatically generated">
            <a:extLst>
              <a:ext uri="{FF2B5EF4-FFF2-40B4-BE49-F238E27FC236}">
                <a16:creationId xmlns:a16="http://schemas.microsoft.com/office/drawing/2014/main" id="{96EC36C0-1488-F92B-2F29-A3CEDAD7A2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2394" y="25130610"/>
            <a:ext cx="12269582" cy="2568090"/>
          </a:xfrm>
          <a:prstGeom prst="rect">
            <a:avLst/>
          </a:prstGeom>
        </p:spPr>
      </p:pic>
      <p:sp>
        <p:nvSpPr>
          <p:cNvPr id="60" name="Google Shape;44;g24339c885ab_3_7">
            <a:extLst>
              <a:ext uri="{FF2B5EF4-FFF2-40B4-BE49-F238E27FC236}">
                <a16:creationId xmlns:a16="http://schemas.microsoft.com/office/drawing/2014/main" id="{E481EDB0-EE69-8FBB-83EE-3C9AAB5B6C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4399" y="6868240"/>
            <a:ext cx="13411199" cy="904162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Encode Sans"/>
                <a:sym typeface="Encode Sans"/>
              </a:rPr>
              <a:t>Objectives</a:t>
            </a:r>
            <a:endParaRPr lang="en-US"/>
          </a:p>
        </p:txBody>
      </p:sp>
      <p:sp>
        <p:nvSpPr>
          <p:cNvPr id="79" name="Google Shape;44;g24339c885ab_3_7">
            <a:extLst>
              <a:ext uri="{FF2B5EF4-FFF2-40B4-BE49-F238E27FC236}">
                <a16:creationId xmlns:a16="http://schemas.microsoft.com/office/drawing/2014/main" id="{CA67989E-0EF9-11B3-C132-4C180E4F0D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00" y="6862985"/>
            <a:ext cx="13411199" cy="909416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Encode Sans"/>
                <a:sym typeface="Encode Sans"/>
              </a:rPr>
              <a:t>Object Detection</a:t>
            </a:r>
            <a:endParaRPr lang="en-US"/>
          </a:p>
        </p:txBody>
      </p:sp>
      <p:sp>
        <p:nvSpPr>
          <p:cNvPr id="84" name="Google Shape;44;g24339c885ab_3_7">
            <a:extLst>
              <a:ext uri="{FF2B5EF4-FFF2-40B4-BE49-F238E27FC236}">
                <a16:creationId xmlns:a16="http://schemas.microsoft.com/office/drawing/2014/main" id="{3C7AE47D-3353-496F-03D4-220CD9B588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4398" y="10534130"/>
            <a:ext cx="13411199" cy="904162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err="1">
                <a:solidFill>
                  <a:srgbClr val="FFFFFF"/>
                </a:solidFill>
                <a:latin typeface="Encode Sans"/>
                <a:sym typeface="Encode Sans"/>
              </a:rPr>
              <a:t>JetRacer</a:t>
            </a:r>
            <a:r>
              <a:rPr lang="en-US" sz="3500" b="1">
                <a:solidFill>
                  <a:srgbClr val="FFFFFF"/>
                </a:solidFill>
                <a:latin typeface="Encode Sans"/>
                <a:sym typeface="Encode Sans"/>
              </a:rPr>
              <a:t> Hardware</a:t>
            </a:r>
            <a:endParaRPr lang="en-US"/>
          </a:p>
        </p:txBody>
      </p:sp>
      <p:sp>
        <p:nvSpPr>
          <p:cNvPr id="85" name="Google Shape;44;g24339c885ab_3_7">
            <a:extLst>
              <a:ext uri="{FF2B5EF4-FFF2-40B4-BE49-F238E27FC236}">
                <a16:creationId xmlns:a16="http://schemas.microsoft.com/office/drawing/2014/main" id="{AD22B901-58DD-0E18-2EF3-6C6E0BBD21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98174" y="21731053"/>
            <a:ext cx="13411199" cy="904162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Encode Sans"/>
                <a:sym typeface="Encode Sans"/>
              </a:rPr>
              <a:t>ROS Integration</a:t>
            </a:r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0BCBE79-1A05-2A82-5D2D-27374B1347E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903525" y="10647158"/>
            <a:ext cx="7057795" cy="5812042"/>
            <a:chOff x="21985363" y="11163301"/>
            <a:chExt cx="6665838" cy="5489269"/>
          </a:xfrm>
        </p:grpSpPr>
        <p:pic>
          <p:nvPicPr>
            <p:cNvPr id="19" name="Picture 18" descr="A blue squares with black numbers">
              <a:extLst>
                <a:ext uri="{FF2B5EF4-FFF2-40B4-BE49-F238E27FC236}">
                  <a16:creationId xmlns:a16="http://schemas.microsoft.com/office/drawing/2014/main" id="{C1672D0A-725F-112F-FD3E-D50BB860BFF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985363" y="11163301"/>
              <a:ext cx="6665838" cy="4999379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5BCD041-82E4-B579-4DA1-7F87984FBD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21901" y="11382375"/>
              <a:ext cx="740568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B22F719-5154-B174-64DF-461C9A86E8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562469" y="12120563"/>
              <a:ext cx="740568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154</a:t>
              </a:r>
              <a:endPara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83A505D-39E9-719B-AAD9-B6B24555524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303038" y="12863513"/>
              <a:ext cx="740568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123</a:t>
              </a:r>
              <a:endPara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354852-5821-DF7B-0C0B-A3037299A5E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043605" y="13606463"/>
              <a:ext cx="733425" cy="729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89</a:t>
              </a:r>
              <a:endPara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1E519FC-4401-DD7A-B4D4-AFC2196F97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779410" y="14339470"/>
              <a:ext cx="733425" cy="7298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176</a:t>
              </a:r>
              <a:endPara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6E4CE3D-1214-0D9A-B848-711412A4C93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21898" y="12120563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D3EE771-B156-837D-CCF9-83497ACF9E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21898" y="13601655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196FB77-76CE-3278-DCCE-4F30ACA29C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26658" y="15069300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158DF93-D24B-0D1F-36EE-2511C8A1BB3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038452" y="15079243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6760D76-794B-3F44-23FE-8EFF724115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772266" y="15081581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F4B56D3-86A1-A332-0381-A9A216397E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7599" y="14336293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C8625FF-04D4-3DBD-08C3-C86FBF13D4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2835" y="13591005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F4EF70C-157C-DD20-1347-9DBD32BAEB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07600" y="12863513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3AC2DEF-4AE7-85EE-0A2A-BC4102D5F36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517599" y="12115048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FF1DC9C-6FEB-9D5B-2DFB-32EC383E9D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038452" y="11385527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3B1D43B-F447-A2B2-F10C-5492A31D537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02031" y="11408386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160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517A39C-DA5F-7BB3-CA38-28DE4EB403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02030" y="11922193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140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A127E52-F3B7-9888-99B5-1BDC10A865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02030" y="12421364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8996D7E-5F1F-243F-AD92-DE754A45AD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96546" y="12926131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100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3320DF8-DA1F-EE63-CB82-3EE7EF52B5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96546" y="13424035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4E8ACDF-6B19-6EDA-6932-B0B19F9260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96545" y="13919962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60</a:t>
              </a:r>
              <a:endParaRPr lang="en-US"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5741105-9085-1BD6-706A-3B347BC964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06284" y="14440936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0DCF121-E8D6-F551-F96D-95169B5E2C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06282" y="15450718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E6664AA-774F-337B-C01A-DE3C6C89A6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06283" y="14941000"/>
              <a:ext cx="740569" cy="7429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538213F-6948-E128-E351-5511416D5A9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657075" y="15822564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blue goal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B1C9B20-22E0-70FA-0200-961EF99590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033592" y="11537493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blue goal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FBE9664-DB1C-1CCA-5BB4-7D712AE881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038115" y="12252972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car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41E71D2-5321-527C-0EE2-C84D8A5B73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033592" y="12996304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cross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247B09E-A83F-76E0-912C-797AD6194B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040734" y="13734996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 goal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21240F9-2892-E4E6-8D62-DC4CC8476F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2040735" y="14460506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ball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13EA4B1-FAAE-201C-8132-E8F8F51FB60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21867202" y="15298318"/>
              <a:ext cx="1426238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background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DAE8253-C74B-8233-5B42-A2742DEEF8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393296" y="15827503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car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D57F052-FBE8-11B8-3561-EB436F44CC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127110" y="15821400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cross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B29E248-6074-BC01-CC53-4AC288F147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873228" y="15821400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 goal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2B222E5-E8B6-340D-CB3B-CB3957710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606632" y="15826435"/>
              <a:ext cx="1084421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ball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564A610-00FF-E59B-0AF2-7577CE0563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326350" y="15821399"/>
              <a:ext cx="1424093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background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4949209-0746-841A-FCEB-5D6C660379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24040" y="16170381"/>
              <a:ext cx="4982242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True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381797E-DAB1-1E2B-D1D3-26C8A83BF2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9794472" y="13605738"/>
              <a:ext cx="4913510" cy="4821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Predicted</a:t>
              </a:r>
            </a:p>
          </p:txBody>
        </p:sp>
      </p:grpSp>
      <p:sp>
        <p:nvSpPr>
          <p:cNvPr id="126" name="Google Shape;44;g24339c885ab_3_7">
            <a:extLst>
              <a:ext uri="{FF2B5EF4-FFF2-40B4-BE49-F238E27FC236}">
                <a16:creationId xmlns:a16="http://schemas.microsoft.com/office/drawing/2014/main" id="{F6391F71-2112-9BC1-8946-6306E98B08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242803" y="17159257"/>
            <a:ext cx="13411199" cy="909416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Encode Sans"/>
                <a:sym typeface="Encode Sans"/>
              </a:rPr>
              <a:t>Depth Sensing &amp; Positional Tracking</a:t>
            </a:r>
            <a:endParaRPr lang="en-US"/>
          </a:p>
        </p:txBody>
      </p:sp>
      <p:sp>
        <p:nvSpPr>
          <p:cNvPr id="127" name="Google Shape;44;g24339c885ab_3_7">
            <a:extLst>
              <a:ext uri="{FF2B5EF4-FFF2-40B4-BE49-F238E27FC236}">
                <a16:creationId xmlns:a16="http://schemas.microsoft.com/office/drawing/2014/main" id="{F67606C7-0904-BB1D-4820-A6FC11C407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253327" y="24345900"/>
            <a:ext cx="13411199" cy="909416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Encode Sans"/>
                <a:sym typeface="Encode Sans"/>
              </a:rPr>
              <a:t>Field Design</a:t>
            </a:r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8F5D31B-F81A-C194-4645-7D6698294A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642684" y="27942827"/>
            <a:ext cx="40218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Fig 8. </a:t>
            </a:r>
            <a:r>
              <a:rPr lang="en-US" sz="2000" err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JetRacer</a:t>
            </a:r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 Soccer Field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530A3B7-D6AB-B315-19DD-BB3F260405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14398" y="27946290"/>
            <a:ext cx="14349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Fig 3. </a:t>
            </a:r>
            <a:r>
              <a:rPr lang="en-US" sz="2000" err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JetRacer</a:t>
            </a:r>
            <a:r>
              <a:rPr lang="en-US" sz="20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 Package RQT Visualization</a:t>
            </a:r>
          </a:p>
        </p:txBody>
      </p:sp>
      <p:sp>
        <p:nvSpPr>
          <p:cNvPr id="130" name="Google Shape;44;g24339c885ab_3_7">
            <a:extLst>
              <a:ext uri="{FF2B5EF4-FFF2-40B4-BE49-F238E27FC236}">
                <a16:creationId xmlns:a16="http://schemas.microsoft.com/office/drawing/2014/main" id="{B1A42E4C-38AA-1200-4999-D7046D454D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565601" y="6849023"/>
            <a:ext cx="13411199" cy="909416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Encode Sans"/>
                <a:sym typeface="Encode Sans"/>
              </a:rPr>
              <a:t>Soccer Strategy</a:t>
            </a:r>
            <a:endParaRPr lang="en-US"/>
          </a:p>
        </p:txBody>
      </p:sp>
      <p:sp>
        <p:nvSpPr>
          <p:cNvPr id="131" name="Google Shape;44;g24339c885ab_3_7">
            <a:extLst>
              <a:ext uri="{FF2B5EF4-FFF2-40B4-BE49-F238E27FC236}">
                <a16:creationId xmlns:a16="http://schemas.microsoft.com/office/drawing/2014/main" id="{9D8F82B7-1CB5-F948-F26E-EC44E83687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565600" y="13156223"/>
            <a:ext cx="13411199" cy="909416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Encode Sans"/>
                <a:sym typeface="Encode Sans"/>
              </a:rPr>
              <a:t>Results</a:t>
            </a:r>
            <a:endParaRPr lang="en-US"/>
          </a:p>
        </p:txBody>
      </p:sp>
      <p:sp>
        <p:nvSpPr>
          <p:cNvPr id="132" name="Google Shape;44;g24339c885ab_3_7">
            <a:extLst>
              <a:ext uri="{FF2B5EF4-FFF2-40B4-BE49-F238E27FC236}">
                <a16:creationId xmlns:a16="http://schemas.microsoft.com/office/drawing/2014/main" id="{95D5EBC0-43F1-457C-AF77-B030497904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581826" y="21787640"/>
            <a:ext cx="13411199" cy="909416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Encode Sans"/>
                <a:sym typeface="Encode Sans"/>
              </a:rPr>
              <a:t>Future Work &amp; References</a:t>
            </a:r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CD58EFF-1520-1699-D587-C9929AC5D5C8}"/>
              </a:ext>
            </a:extLst>
          </p:cNvPr>
          <p:cNvGrpSpPr/>
          <p:nvPr/>
        </p:nvGrpSpPr>
        <p:grpSpPr>
          <a:xfrm>
            <a:off x="25964191" y="79004"/>
            <a:ext cx="17868900" cy="5410200"/>
            <a:chOff x="25946100" y="37750432"/>
            <a:chExt cx="17868900" cy="5410200"/>
          </a:xfrm>
        </p:grpSpPr>
        <p:pic>
          <p:nvPicPr>
            <p:cNvPr id="20" name="Picture 19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57CAB26E-0759-78CA-2A8F-91CF9D2FA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477" t="7431" r="1831" b="8838"/>
            <a:stretch/>
          </p:blipFill>
          <p:spPr>
            <a:xfrm>
              <a:off x="27475788" y="39386558"/>
              <a:ext cx="14425586" cy="2253760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56474C1-83DA-F922-A217-F07C67F4B5C5}"/>
                </a:ext>
              </a:extLst>
            </p:cNvPr>
            <p:cNvSpPr>
              <a:spLocks/>
            </p:cNvSpPr>
            <p:nvPr/>
          </p:nvSpPr>
          <p:spPr>
            <a:xfrm>
              <a:off x="25946100" y="37750432"/>
              <a:ext cx="17868900" cy="5410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AC262F-149D-46C6-B876-5C6C4AD27521}"/>
              </a:ext>
            </a:extLst>
          </p:cNvPr>
          <p:cNvSpPr txBox="1">
            <a:spLocks/>
          </p:cNvSpPr>
          <p:nvPr/>
        </p:nvSpPr>
        <p:spPr>
          <a:xfrm>
            <a:off x="39605872" y="15596994"/>
            <a:ext cx="33870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Github</a:t>
            </a:r>
            <a:r>
              <a:rPr lang="en-US" sz="2400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 Repository: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C6CD70-4D8C-4FC8-9C53-812AD4C7A601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14C1BE-652F-4D86-B4A7-1BB9B5175963}">
  <ds:schemaRefs>
    <ds:schemaRef ds:uri="74a3c7f9-2169-4bfe-bde9-9e0cb0b49461"/>
    <ds:schemaRef ds:uri="7cadd4c9-aa19-4e2a-aa09-0196f37cfb0c"/>
    <ds:schemaRef ds:uri="a92cc30b-d92a-4e1c-aa4c-42d7d96b06e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A97528B-1BD3-479C-B605-DA1B346E6FD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Simon</dc:creator>
  <cp:revision>20</cp:revision>
  <dcterms:created xsi:type="dcterms:W3CDTF">2020-01-03T22:24:30Z</dcterms:created>
  <dcterms:modified xsi:type="dcterms:W3CDTF">2024-05-22T21:08:55Z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